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1"/>
    <p:restoredTop sz="94686"/>
  </p:normalViewPr>
  <p:slideViewPr>
    <p:cSldViewPr snapToGrid="0">
      <p:cViewPr>
        <p:scale>
          <a:sx n="128" d="100"/>
          <a:sy n="128" d="100"/>
        </p:scale>
        <p:origin x="44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0F9A-760F-AFE0-208C-E85B67D50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92A7F-4158-6917-243B-DBD5E0DBD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6062-69DA-F742-AAD1-20DCE41E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55E3-4E86-6378-7F41-3F33B932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53B28-BC28-6F2D-7B5E-B9355595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18D9-B688-0EB6-7C45-16059CD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E44B3-706A-FE21-A3B8-C7DA1E63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7918-35FD-5C4E-BE30-D1FC8433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BD82-E32B-D49D-257D-13DC61CB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B9EF-5D56-F09D-E8E2-4B736CE4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DE566-B1E2-B507-1B16-E04DE14B1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C5F35-C92A-8505-6E23-293CC9DD9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85923-4839-9D2C-CCF4-746EE9AD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7781-B4E6-4527-9CB1-631CC136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5736-5A94-C617-FF62-BE4A5A6A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8D33-96F4-4CCC-F0FF-8CCA0A1F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72C1-0FD1-CE8F-110C-90D911624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C61C-2DFF-5940-4E5B-721569B4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F5B7-6B0A-E5A3-A2A4-D9B8D1EE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997C-2C84-905D-EC42-45D310D8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31A-B8E3-AA6E-05DD-DE02EDF7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6CA1-2394-1482-4167-4942B00F8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0EBC2-6397-7F09-C4C9-995B5465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C2FB-4F48-1B17-BA5B-DEB6940B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7A2C-91E5-8C97-4C86-1E74E3EB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FB92-3E1D-6CC1-B512-15EBBE0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7A77-C7DC-674B-92F3-D91339244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0FE31-7405-BB6B-F78B-7F69EDE0B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DC1E-D741-BB33-3E6C-9099D07C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C2589-2FFB-8EDD-8183-FD88EE75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120A-C656-5BDF-6245-80B2152A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0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7D38-BCCF-D43D-62C4-DE188C5E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FADD6-FFEC-5718-3CE8-5D08107B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57CDA-0FFE-F1F4-65EB-F4699E947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D37C-C0C9-27FC-9B35-A3DD9537F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190B8-7056-0A53-4CDD-77C95535D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74E1D-49F6-015E-E3F5-4B96347C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9E485-C90E-DFE3-5409-DD8985F9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651F7-BA44-29E0-2747-84AF0E58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5AF8-AB8E-1B1B-EA48-4FF95FAC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9E949-8B1C-5DDF-A3DD-A631B82F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D08A6-404C-8F22-137C-5BDB733E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DD20-4F47-086B-3802-899F748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49995-FA8E-E8F1-535D-EDE90488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5385A-CA24-8196-BF1C-C91FA925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F145C-4851-7C4C-99D7-EF2CB57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32EB-DE70-E7FC-9A0E-8F068DCC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250E-32FB-C526-7A29-6B180B8C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5501D-285F-67A5-9720-795C3790E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2FFFB-7799-E1F3-F7FC-1043FF23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68EC1-3E2F-3F1C-56A3-EB8FC5B4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6DB2F-7C2E-08BC-956B-4A25548E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5FE0-C18E-3F4B-72CA-7FE8A577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3ED4A-99C1-7EF1-CB3C-1F59B10D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D908-E6C4-2358-9F9E-27956CCA4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E9A6-724E-FE61-CF42-FF7384B5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C371-64CF-AD04-BDCF-82BE918E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497A-4C9A-010A-8412-874340FA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0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1ABCC-2BDA-663E-0243-D971912E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A8C2B-46BE-D960-3DD8-90810FD5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33761-5238-CDFB-1845-E9CB01E8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4297CC-91A7-EE43-B100-BA21345A456D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ED07-2476-E0D5-8B1C-158F1EBF4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32C6-4441-CF49-A6EE-677C20EF6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894B-6A94-5B4A-49E3-F581A8899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6731E-E51A-ECA6-6F03-D1F512B3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9D56790C-239C-8A1F-D84E-DBDF1B5F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71718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A2E5A2-DBB3-FE74-3618-162913E3D957}"/>
              </a:ext>
            </a:extLst>
          </p:cNvPr>
          <p:cNvSpPr/>
          <p:nvPr/>
        </p:nvSpPr>
        <p:spPr>
          <a:xfrm>
            <a:off x="218633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EF1F3C-2A37-D54D-1ABE-2A2ADAEC7C00}"/>
              </a:ext>
            </a:extLst>
          </p:cNvPr>
          <p:cNvSpPr/>
          <p:nvPr/>
        </p:nvSpPr>
        <p:spPr>
          <a:xfrm>
            <a:off x="694659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800DD8-A796-0492-D4F8-ADCCB5B07E19}"/>
              </a:ext>
            </a:extLst>
          </p:cNvPr>
          <p:cNvSpPr/>
          <p:nvPr/>
        </p:nvSpPr>
        <p:spPr>
          <a:xfrm>
            <a:off x="6543186" y="560181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D492-46BF-AE09-8BED-04BADE7FE076}"/>
              </a:ext>
            </a:extLst>
          </p:cNvPr>
          <p:cNvSpPr txBox="1"/>
          <p:nvPr/>
        </p:nvSpPr>
        <p:spPr>
          <a:xfrm>
            <a:off x="7991061" y="1510746"/>
            <a:ext cx="42009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yellow flowers have a higher probability of having a bee detected on them than ”other” colored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3 models predict that blue flowers have a higher prob of having a bee detected on them than yellow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3 models predict that white flowers have a higher prob of having a bee detected on them than yellow flowers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880F50-E01D-257D-0AC0-3516FE3AB8D6}"/>
              </a:ext>
            </a:extLst>
          </p:cNvPr>
          <p:cNvSpPr/>
          <p:nvPr/>
        </p:nvSpPr>
        <p:spPr>
          <a:xfrm>
            <a:off x="3805518" y="980513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D17C2B-E232-B902-9146-4A02C9F693A3}"/>
              </a:ext>
            </a:extLst>
          </p:cNvPr>
          <p:cNvSpPr/>
          <p:nvPr/>
        </p:nvSpPr>
        <p:spPr>
          <a:xfrm>
            <a:off x="2995928" y="1137395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CB497-1343-3ADB-FD2B-C87A39A858C6}"/>
              </a:ext>
            </a:extLst>
          </p:cNvPr>
          <p:cNvSpPr/>
          <p:nvPr/>
        </p:nvSpPr>
        <p:spPr>
          <a:xfrm>
            <a:off x="3161775" y="331021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3525D1-7450-A881-2FD3-424A3055F32C}"/>
              </a:ext>
            </a:extLst>
          </p:cNvPr>
          <p:cNvSpPr/>
          <p:nvPr/>
        </p:nvSpPr>
        <p:spPr>
          <a:xfrm>
            <a:off x="3781658" y="5283571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ACDEFD10-872F-139D-8667-8A5F75AB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90500"/>
            <a:ext cx="7772400" cy="6477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3C9640C-7693-FE25-93C0-1E337854C1C9}"/>
              </a:ext>
            </a:extLst>
          </p:cNvPr>
          <p:cNvSpPr/>
          <p:nvPr/>
        </p:nvSpPr>
        <p:spPr>
          <a:xfrm>
            <a:off x="3939988" y="131282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895CEA-242B-B3C3-E1BC-1BBAAADB12F4}"/>
              </a:ext>
            </a:extLst>
          </p:cNvPr>
          <p:cNvSpPr/>
          <p:nvPr/>
        </p:nvSpPr>
        <p:spPr>
          <a:xfrm>
            <a:off x="7754473" y="131282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2D804B-D7C0-D96E-A86B-FFD142B3B94B}"/>
              </a:ext>
            </a:extLst>
          </p:cNvPr>
          <p:cNvSpPr/>
          <p:nvPr/>
        </p:nvSpPr>
        <p:spPr>
          <a:xfrm>
            <a:off x="3939988" y="554517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C13164-8174-7153-11A1-D96E8A232194}"/>
              </a:ext>
            </a:extLst>
          </p:cNvPr>
          <p:cNvSpPr/>
          <p:nvPr/>
        </p:nvSpPr>
        <p:spPr>
          <a:xfrm>
            <a:off x="7754473" y="554517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4B5A-03F7-D5A5-50C0-ADD40C45602A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4 out of 6 models predict Bowl flowers have a higher probability of having a bee detected on them than Not bowl flowers</a:t>
            </a:r>
          </a:p>
        </p:txBody>
      </p:sp>
    </p:spTree>
    <p:extLst>
      <p:ext uri="{BB962C8B-B14F-4D97-AF65-F5344CB8AC3E}">
        <p14:creationId xmlns:p14="http://schemas.microsoft.com/office/powerpoint/2010/main" val="362680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0CB2-2936-9983-4353-0DC0FDB6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89646"/>
            <a:ext cx="7772400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8D3C0-9CAD-0733-89D1-C23CA9873DCA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6 models predict that bee size is positively correlated with the probability of detecting a bee on a plant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9DEAE8-C42B-E9D2-0CD1-EEF711EE304C}"/>
              </a:ext>
            </a:extLst>
          </p:cNvPr>
          <p:cNvSpPr/>
          <p:nvPr/>
        </p:nvSpPr>
        <p:spPr>
          <a:xfrm>
            <a:off x="2772370" y="460966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667822-4311-6790-4579-43BD088D7523}"/>
              </a:ext>
            </a:extLst>
          </p:cNvPr>
          <p:cNvSpPr/>
          <p:nvPr/>
        </p:nvSpPr>
        <p:spPr>
          <a:xfrm>
            <a:off x="2772370" y="36826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C191-B3F9-7982-22CA-FCCC03A2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0FBE-AFC9-C583-82C3-108F3E0B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results</a:t>
            </a:r>
          </a:p>
        </p:txBody>
      </p:sp>
    </p:spTree>
    <p:extLst>
      <p:ext uri="{BB962C8B-B14F-4D97-AF65-F5344CB8AC3E}">
        <p14:creationId xmlns:p14="http://schemas.microsoft.com/office/powerpoint/2010/main" val="264848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F1FB0459-3BE4-4434-43A3-61C0B64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524B3-6881-1927-D7CC-6E8FEEAEC23A}"/>
              </a:ext>
            </a:extLst>
          </p:cNvPr>
          <p:cNvSpPr txBox="1"/>
          <p:nvPr/>
        </p:nvSpPr>
        <p:spPr>
          <a:xfrm>
            <a:off x="7991061" y="1510746"/>
            <a:ext cx="42009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285750" indent="-285750">
              <a:buFontTx/>
              <a:buChar char="-"/>
            </a:pPr>
            <a:r>
              <a:rPr lang="en-US" dirty="0"/>
              <a:t>Mixed results for probability of interacting with a plant and bee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significant relationship is for the bee species model (upper left) = negative relationship</a:t>
            </a:r>
          </a:p>
          <a:p>
            <a:pPr marL="285750" indent="-285750">
              <a:buFontTx/>
              <a:buChar char="-"/>
            </a:pPr>
            <a:r>
              <a:rPr lang="en-US" dirty="0"/>
              <a:t>Bee and plant family model showing some trend to significance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others = no trend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082A73-B2E6-D258-C8A4-D537782EC995}"/>
              </a:ext>
            </a:extLst>
          </p:cNvPr>
          <p:cNvSpPr/>
          <p:nvPr/>
        </p:nvSpPr>
        <p:spPr>
          <a:xfrm>
            <a:off x="2666862" y="29792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30F729DE-CBBE-D09D-E6A2-9A68C0E2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D1D54-724A-A537-5649-6EA97BE32936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out of 6 models predict that solitary bees have a higher probability of interacting with a plant than social bees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19DF184-8692-0A11-D885-E39DC7E5A1B2}"/>
              </a:ext>
            </a:extLst>
          </p:cNvPr>
          <p:cNvSpPr/>
          <p:nvPr/>
        </p:nvSpPr>
        <p:spPr>
          <a:xfrm>
            <a:off x="3700837" y="537635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2C3D64-61B8-BFC2-FC26-1EA545A05B1F}"/>
              </a:ext>
            </a:extLst>
          </p:cNvPr>
          <p:cNvSpPr/>
          <p:nvPr/>
        </p:nvSpPr>
        <p:spPr>
          <a:xfrm>
            <a:off x="3745177" y="327211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55300F-1A3C-75F2-2131-AA692E1D9590}"/>
              </a:ext>
            </a:extLst>
          </p:cNvPr>
          <p:cNvSpPr/>
          <p:nvPr/>
        </p:nvSpPr>
        <p:spPr>
          <a:xfrm>
            <a:off x="3616636" y="12606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8322F-A3C4-82C2-2950-D90C4A1F6E9B}"/>
              </a:ext>
            </a:extLst>
          </p:cNvPr>
          <p:cNvSpPr/>
          <p:nvPr/>
        </p:nvSpPr>
        <p:spPr>
          <a:xfrm>
            <a:off x="7510133" y="110377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E49D88-8493-2DA9-52DA-0B4193F91BC7}"/>
              </a:ext>
            </a:extLst>
          </p:cNvPr>
          <p:cNvSpPr/>
          <p:nvPr/>
        </p:nvSpPr>
        <p:spPr>
          <a:xfrm>
            <a:off x="7576778" y="3272116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CFBA48-980D-92EC-2B9B-961E8C6AF441}"/>
              </a:ext>
            </a:extLst>
          </p:cNvPr>
          <p:cNvSpPr/>
          <p:nvPr/>
        </p:nvSpPr>
        <p:spPr>
          <a:xfrm>
            <a:off x="7558232" y="537635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6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FAFED53B-B418-B5F3-CDA1-047F5C4C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" y="190500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D7C127-22CD-04BB-EBB4-11CDF7A3AE74}"/>
              </a:ext>
            </a:extLst>
          </p:cNvPr>
          <p:cNvSpPr/>
          <p:nvPr/>
        </p:nvSpPr>
        <p:spPr>
          <a:xfrm>
            <a:off x="6705601" y="146124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AB3015-AF64-B61C-EC1A-414FD17A9916}"/>
              </a:ext>
            </a:extLst>
          </p:cNvPr>
          <p:cNvSpPr/>
          <p:nvPr/>
        </p:nvSpPr>
        <p:spPr>
          <a:xfrm>
            <a:off x="7125820" y="1304364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B358A6-EB36-B64B-B9F1-A13F320A2EE2}"/>
              </a:ext>
            </a:extLst>
          </p:cNvPr>
          <p:cNvSpPr/>
          <p:nvPr/>
        </p:nvSpPr>
        <p:spPr>
          <a:xfrm>
            <a:off x="6766111" y="342900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EEDA72-F9E3-3D5A-0B4A-5919CA9A0A54}"/>
              </a:ext>
            </a:extLst>
          </p:cNvPr>
          <p:cNvSpPr/>
          <p:nvPr/>
        </p:nvSpPr>
        <p:spPr>
          <a:xfrm>
            <a:off x="6694394" y="5567083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342749-8178-878F-C381-D9A3A22E7C45}"/>
              </a:ext>
            </a:extLst>
          </p:cNvPr>
          <p:cNvSpPr/>
          <p:nvPr/>
        </p:nvSpPr>
        <p:spPr>
          <a:xfrm>
            <a:off x="3430679" y="131220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5713E-7D55-7CD4-4C5B-CBBFAECE6C13}"/>
              </a:ext>
            </a:extLst>
          </p:cNvPr>
          <p:cNvSpPr/>
          <p:nvPr/>
        </p:nvSpPr>
        <p:spPr>
          <a:xfrm>
            <a:off x="3420593" y="5574926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9A8E1-6361-F93C-C6C9-9DB53EFFE0E3}"/>
              </a:ext>
            </a:extLst>
          </p:cNvPr>
          <p:cNvSpPr txBox="1"/>
          <p:nvPr/>
        </p:nvSpPr>
        <p:spPr>
          <a:xfrm>
            <a:off x="7991061" y="1510746"/>
            <a:ext cx="4200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blue flowers are visited more frequently than yellow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6 models predict that yellow flowers are visited more frequently than white flowers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989DFA-EABD-4A92-891D-78FDBB8B38FC}"/>
              </a:ext>
            </a:extLst>
          </p:cNvPr>
          <p:cNvSpPr/>
          <p:nvPr/>
        </p:nvSpPr>
        <p:spPr>
          <a:xfrm>
            <a:off x="3643104" y="5418043"/>
            <a:ext cx="331694" cy="3137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DCBC7A-4BD9-4C88-B233-8E724DC4E11E}"/>
              </a:ext>
            </a:extLst>
          </p:cNvPr>
          <p:cNvSpPr/>
          <p:nvPr/>
        </p:nvSpPr>
        <p:spPr>
          <a:xfrm>
            <a:off x="3659839" y="119249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EA3AC-552B-8682-1BFB-F1DCA14A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89112"/>
            <a:ext cx="77724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C9980-A0EF-3598-D837-AE84C31488A6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not bowl flowers are visited more frequently than bowl flowers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792BA-F118-33DC-4314-524F17A676B4}"/>
              </a:ext>
            </a:extLst>
          </p:cNvPr>
          <p:cNvSpPr/>
          <p:nvPr/>
        </p:nvSpPr>
        <p:spPr>
          <a:xfrm>
            <a:off x="3808951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4521A9-FB96-C7A2-4840-77C28CB676F0}"/>
              </a:ext>
            </a:extLst>
          </p:cNvPr>
          <p:cNvSpPr/>
          <p:nvPr/>
        </p:nvSpPr>
        <p:spPr>
          <a:xfrm>
            <a:off x="7724145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182538-45B9-CE99-6554-6B97B6D9470A}"/>
              </a:ext>
            </a:extLst>
          </p:cNvPr>
          <p:cNvSpPr/>
          <p:nvPr/>
        </p:nvSpPr>
        <p:spPr>
          <a:xfrm>
            <a:off x="3913094" y="550768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5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9143-139B-BF84-B28C-E11DFC82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6641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ee family model&#10;&#10;AI-generated content may be incorrect.">
            <a:extLst>
              <a:ext uri="{FF2B5EF4-FFF2-40B4-BE49-F238E27FC236}">
                <a16:creationId xmlns:a16="http://schemas.microsoft.com/office/drawing/2014/main" id="{BA19496B-D214-4ABA-AF05-D956D55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89647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985B7-3551-14D7-25A7-6EB920D64F6C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striped bees are detected more frequently than not striped bees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5BD116-1B7B-A2B0-0DF1-0B8DCB1C5A1E}"/>
              </a:ext>
            </a:extLst>
          </p:cNvPr>
          <p:cNvSpPr/>
          <p:nvPr/>
        </p:nvSpPr>
        <p:spPr>
          <a:xfrm>
            <a:off x="4020671" y="534119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F8AD94-EF11-C407-1026-8239CCF098E9}"/>
              </a:ext>
            </a:extLst>
          </p:cNvPr>
          <p:cNvSpPr/>
          <p:nvPr/>
        </p:nvSpPr>
        <p:spPr>
          <a:xfrm>
            <a:off x="4046117" y="3171264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504350-AEF2-0442-FFA5-B31E115412A4}"/>
              </a:ext>
            </a:extLst>
          </p:cNvPr>
          <p:cNvSpPr/>
          <p:nvPr/>
        </p:nvSpPr>
        <p:spPr>
          <a:xfrm>
            <a:off x="7872117" y="534118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F8B255-6C84-7620-A3FF-B43040390303}"/>
              </a:ext>
            </a:extLst>
          </p:cNvPr>
          <p:cNvSpPr/>
          <p:nvPr/>
        </p:nvSpPr>
        <p:spPr>
          <a:xfrm>
            <a:off x="7825214" y="3171263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A402E4-06B8-03F7-E186-656256E28A77}"/>
              </a:ext>
            </a:extLst>
          </p:cNvPr>
          <p:cNvSpPr/>
          <p:nvPr/>
        </p:nvSpPr>
        <p:spPr>
          <a:xfrm>
            <a:off x="7825214" y="1050558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57B4A-0D92-D7B3-3F64-EADBFD4C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D62DA-7AEA-00D4-7504-EA8939A36678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out of 6 models predict that observations detect more bee-plant interactions than any other source type</a:t>
            </a:r>
          </a:p>
        </p:txBody>
      </p:sp>
    </p:spTree>
    <p:extLst>
      <p:ext uri="{BB962C8B-B14F-4D97-AF65-F5344CB8AC3E}">
        <p14:creationId xmlns:p14="http://schemas.microsoft.com/office/powerpoint/2010/main" val="387709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286</Words>
  <Application>Microsoft Macintosh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Ecological results</vt:lpstr>
      <vt:lpstr>PowerPoint Presentation</vt:lpstr>
      <vt:lpstr>PowerPoint Presentation</vt:lpstr>
      <vt:lpstr>PowerPoint Presentation</vt:lpstr>
      <vt:lpstr>PowerPoint Presentation</vt:lpstr>
      <vt:lpstr>Detection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Graziella DiRenzo</dc:creator>
  <cp:lastModifiedBy>Graziella DiRenzo</cp:lastModifiedBy>
  <cp:revision>3</cp:revision>
  <dcterms:created xsi:type="dcterms:W3CDTF">2025-02-10T15:41:29Z</dcterms:created>
  <dcterms:modified xsi:type="dcterms:W3CDTF">2025-02-11T17:11:39Z</dcterms:modified>
</cp:coreProperties>
</file>